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35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CF7971-8D26-4E4E-90FD-B5667805893B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dib528/Multinational-Suicide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ussellyates88/suicide-rates-overview-1985-to-201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DBFE-5FAF-F64B-9625-AE321B8D5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multinational suicide Analysis</a:t>
            </a:r>
          </a:p>
        </p:txBody>
      </p:sp>
    </p:spTree>
    <p:extLst>
      <p:ext uri="{BB962C8B-B14F-4D97-AF65-F5344CB8AC3E}">
        <p14:creationId xmlns:p14="http://schemas.microsoft.com/office/powerpoint/2010/main" val="8935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5892-388E-1D42-BC70-BD60B76A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Gender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599998-7443-4340-8F88-A48C65625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11154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3BADF-A91B-4F40-A331-6A3F45CC57F7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both genders, but suicides are over two times as prevalent among males.</a:t>
            </a:r>
          </a:p>
        </p:txBody>
      </p:sp>
    </p:spTree>
    <p:extLst>
      <p:ext uri="{BB962C8B-B14F-4D97-AF65-F5344CB8AC3E}">
        <p14:creationId xmlns:p14="http://schemas.microsoft.com/office/powerpoint/2010/main" val="333643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721-92F6-8F41-A9BD-033182C2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USA vs non-</a:t>
            </a:r>
            <a:r>
              <a:rPr lang="en-US" dirty="0" err="1"/>
              <a:t>usa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05F4D5B-EB8E-A648-AF4C-2B816672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85395"/>
            <a:ext cx="4785392" cy="360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312642-281E-0246-BFD6-6FBEE52BC6BE}"/>
              </a:ext>
            </a:extLst>
          </p:cNvPr>
          <p:cNvSpPr txBox="1">
            <a:spLocks/>
          </p:cNvSpPr>
          <p:nvPr/>
        </p:nvSpPr>
        <p:spPr>
          <a:xfrm>
            <a:off x="7349543" y="2285395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2007, suicides among non-USA countries in the dataset have decreased, with a slight spike in 2015. Suicides have been steadily increasing in the USA since 2000 and were at a historical high in 2015.</a:t>
            </a:r>
          </a:p>
        </p:txBody>
      </p:sp>
    </p:spTree>
    <p:extLst>
      <p:ext uri="{BB962C8B-B14F-4D97-AF65-F5344CB8AC3E}">
        <p14:creationId xmlns:p14="http://schemas.microsoft.com/office/powerpoint/2010/main" val="64050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FEE1-F2B9-3740-829E-7E13EAAB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suicides per age group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3C9649C-1036-CF4C-85A6-94C030A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72516"/>
            <a:ext cx="4090433" cy="362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97E3E-B86F-8940-89ED-E251A491C1A9}"/>
              </a:ext>
            </a:extLst>
          </p:cNvPr>
          <p:cNvSpPr txBox="1">
            <a:spLocks/>
          </p:cNvSpPr>
          <p:nvPr/>
        </p:nvSpPr>
        <p:spPr>
          <a:xfrm>
            <a:off x="6757114" y="2304107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2005, US suicides have been increasing across all age groups, barring the 5 – 14 interval. </a:t>
            </a:r>
          </a:p>
        </p:txBody>
      </p:sp>
    </p:spTree>
    <p:extLst>
      <p:ext uri="{BB962C8B-B14F-4D97-AF65-F5344CB8AC3E}">
        <p14:creationId xmlns:p14="http://schemas.microsoft.com/office/powerpoint/2010/main" val="118994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9E5-88C5-0347-B8B8-FB2495FE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592017-6616-D649-B4F9-CDB17E4C8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75E9F-25DE-E444-AD30-6C3FEA1E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9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20379-1EBB-804A-91A2-C1797AFFB781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Among the countries listed in the dataset, young female suicides have remained steady around 4 per 100K (15 – 24) and less than 1 per 100K (5 – 14).  Young male suicides have been decreasing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2601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2ED5-1568-634E-BEC5-F24C30E7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E3F49B-E73E-2F43-98FD-19E036031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1548"/>
            <a:ext cx="3802710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ECFAEB-B325-0841-912E-0B0791F2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56" y="2261548"/>
            <a:ext cx="3802709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7B3DC2-C11A-A84B-84D1-CF2E6E83C707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Within the US, young female suicides have been drastically increasing since 2007 among the 15 – 24 age group slightly increasing in the 5 – 14 age group.  Young male suicides have been increasing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7489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32B1-E879-204D-82A2-A063BEA57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Linear Regression analysis</a:t>
            </a:r>
            <a:br>
              <a:rPr lang="en-US" dirty="0"/>
            </a:br>
            <a:r>
              <a:rPr lang="en-US" dirty="0"/>
              <a:t>using </a:t>
            </a:r>
            <a:r>
              <a:rPr lang="en-US" dirty="0" err="1"/>
              <a:t>gdp</a:t>
            </a:r>
            <a:r>
              <a:rPr lang="en-US" dirty="0"/>
              <a:t>/capita to predict a country’s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CD45B9B2-DAF2-2D4F-9C19-A233C12047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34079"/>
            <a:ext cx="6024222" cy="3294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FF6B581-5FA6-B94F-B476-E387757163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517911"/>
              </p:ext>
            </p:extLst>
          </p:nvPr>
        </p:nvGraphicFramePr>
        <p:xfrm>
          <a:off x="2231135" y="5809457"/>
          <a:ext cx="6024220" cy="7587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4844">
                  <a:extLst>
                    <a:ext uri="{9D8B030D-6E8A-4147-A177-3AD203B41FA5}">
                      <a16:colId xmlns:a16="http://schemas.microsoft.com/office/drawing/2014/main" val="3261869378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042293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298061161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1047584974"/>
                    </a:ext>
                  </a:extLst>
                </a:gridCol>
                <a:gridCol w="1204844">
                  <a:extLst>
                    <a:ext uri="{9D8B030D-6E8A-4147-A177-3AD203B41FA5}">
                      <a16:colId xmlns:a16="http://schemas.microsoft.com/office/drawing/2014/main" val="856723366"/>
                    </a:ext>
                  </a:extLst>
                </a:gridCol>
              </a:tblGrid>
              <a:tr h="252922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chemeClr val="bg1"/>
                          </a:solidFill>
                          <a:effectLst/>
                        </a:rPr>
                        <a:t>Coefficient</a:t>
                      </a:r>
                      <a:endParaRPr lang="en-US" sz="14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140933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Intercept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2317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196.2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11.81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53142776"/>
                  </a:ext>
                </a:extLst>
              </a:tr>
              <a:tr h="252922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GDP/Capita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0.035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0.0077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4.52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&lt; .001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3707112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BD15CA-654B-C445-AF09-7F9CC65846E0}"/>
              </a:ext>
            </a:extLst>
          </p:cNvPr>
          <p:cNvSpPr txBox="1">
            <a:spLocks/>
          </p:cNvSpPr>
          <p:nvPr/>
        </p:nvSpPr>
        <p:spPr>
          <a:xfrm>
            <a:off x="8358989" y="2334078"/>
            <a:ext cx="2150172" cy="32947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= .008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Although the R</a:t>
            </a:r>
            <a:r>
              <a:rPr lang="en-US" baseline="30000" dirty="0"/>
              <a:t>2</a:t>
            </a:r>
            <a:r>
              <a:rPr lang="en-US" dirty="0"/>
              <a:t> value is small, the relationship is still prevalent between GDP/capita and suicides per country.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a country’s GDP/Capita increases by $1000, an average of </a:t>
            </a:r>
            <a:r>
              <a:rPr lang="en-US"/>
              <a:t>35 people </a:t>
            </a:r>
            <a:r>
              <a:rPr lang="en-US" dirty="0"/>
              <a:t>will commit suicide.</a:t>
            </a:r>
          </a:p>
        </p:txBody>
      </p:sp>
    </p:spTree>
    <p:extLst>
      <p:ext uri="{BB962C8B-B14F-4D97-AF65-F5344CB8AC3E}">
        <p14:creationId xmlns:p14="http://schemas.microsoft.com/office/powerpoint/2010/main" val="714863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364-24A2-1F41-B197-ACD23F1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C09C-13E5-2E48-932E-66201F9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EE16-BD2D-CA47-8D6F-F0A32A81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Linear Regression Analysis</a:t>
            </a:r>
          </a:p>
          <a:p>
            <a:r>
              <a:rPr lang="en-US" dirty="0"/>
              <a:t>Code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ECE-D6A8-CC47-8668-43893FA4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B13C-D590-FB4D-A38B-9E87F43D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data can be found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Data was compiled through aggregation of four public datasets</a:t>
            </a:r>
          </a:p>
          <a:p>
            <a:r>
              <a:rPr lang="en-US" dirty="0"/>
              <a:t>Contains number of  suicides across 101 countries by year, age group, sex, population, GDP, GDP per capita, GDI,  country-year, and generation</a:t>
            </a:r>
          </a:p>
          <a:p>
            <a:r>
              <a:rPr lang="en-US" dirty="0"/>
              <a:t>Age groups are compartmentalized in factors of 5 – 14, 15 - 24, 25 – 34, 35 – 54, 55 – 74, and 75+</a:t>
            </a:r>
          </a:p>
          <a:p>
            <a:r>
              <a:rPr lang="en-US" dirty="0"/>
              <a:t>Data was collected from 1985 – 2016</a:t>
            </a:r>
          </a:p>
          <a:p>
            <a:r>
              <a:rPr lang="en-US" dirty="0"/>
              <a:t>1985, 1986, and 2016 were cut out of analyses because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98575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049-5578-4048-8C2B-41A641D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71F7-CCC5-A247-A588-078F9364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is measured on a factor scale</a:t>
            </a:r>
          </a:p>
          <a:p>
            <a:r>
              <a:rPr lang="en-US" dirty="0"/>
              <a:t>The factors that measure age are not equivalent</a:t>
            </a:r>
          </a:p>
          <a:p>
            <a:pPr lvl="1"/>
            <a:r>
              <a:rPr lang="en-US" dirty="0"/>
              <a:t>The factors of 5 – 14, 15 - 24, and 25 – 34 are measured on 10 year intervals</a:t>
            </a:r>
          </a:p>
          <a:p>
            <a:pPr lvl="1"/>
            <a:r>
              <a:rPr lang="en-US" dirty="0"/>
              <a:t>The factors of 35 – 54 and 55 – 74 are measured on 20 year intervals</a:t>
            </a:r>
          </a:p>
          <a:p>
            <a:pPr lvl="1"/>
            <a:r>
              <a:rPr lang="en-US" dirty="0"/>
              <a:t>The factor of 75+ is measured on an arbitrary interval</a:t>
            </a:r>
          </a:p>
          <a:p>
            <a:r>
              <a:rPr lang="en-US" dirty="0"/>
              <a:t>Not all countries in the world are included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2F45-B64F-9C49-ACF7-0C2ADA26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6975-2389-DB42-8F8A-B511CFD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Column names and values were renamed for readability</a:t>
            </a:r>
          </a:p>
          <a:p>
            <a:r>
              <a:rPr lang="en-US">
                <a:solidFill>
                  <a:schemeClr val="bg1"/>
                </a:solidFill>
              </a:rPr>
              <a:t>Categorical values outside of countries were converted to factors </a:t>
            </a:r>
          </a:p>
          <a:p>
            <a:r>
              <a:rPr lang="en-US">
                <a:solidFill>
                  <a:schemeClr val="bg1"/>
                </a:solidFill>
              </a:rPr>
              <a:t>HDI, Generation, and Country-Year variables were eliminated due to redundancy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ABA33-7540-6842-B0CB-6E5F2A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85" y="1456325"/>
            <a:ext cx="7272124" cy="1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5644C3-65F1-7E45-8021-A39FA27AC98C}"/>
              </a:ext>
            </a:extLst>
          </p:cNvPr>
          <p:cNvCxnSpPr>
            <a:cxnSpLocks/>
          </p:cNvCxnSpPr>
          <p:nvPr/>
        </p:nvCxnSpPr>
        <p:spPr>
          <a:xfrm flipH="1">
            <a:off x="8423145" y="2978063"/>
            <a:ext cx="1" cy="8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AC6622-DE8A-0246-AAEC-7E6E5C39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113" y="4094369"/>
            <a:ext cx="6032065" cy="122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E22-9169-9444-9BEB-C4F8730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Gender variation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D68EC-4E5B-CE47-A29B-70F61ED73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77779"/>
              </p:ext>
            </p:extLst>
          </p:nvPr>
        </p:nvGraphicFramePr>
        <p:xfrm>
          <a:off x="2231135" y="5627577"/>
          <a:ext cx="4712949" cy="84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83">
                  <a:extLst>
                    <a:ext uri="{9D8B030D-6E8A-4147-A177-3AD203B41FA5}">
                      <a16:colId xmlns:a16="http://schemas.microsoft.com/office/drawing/2014/main" val="539794322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360464529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622024817"/>
                    </a:ext>
                  </a:extLst>
                </a:gridCol>
              </a:tblGrid>
              <a:tr h="323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48288"/>
                  </a:ext>
                </a:extLst>
              </a:tr>
              <a:tr h="482430">
                <a:tc>
                  <a:txBody>
                    <a:bodyPr/>
                    <a:lstStyle/>
                    <a:p>
                      <a:r>
                        <a:rPr lang="en-US" dirty="0"/>
                        <a:t>Suicides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5,188,910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1,559,510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80189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C89B-2200-8941-9B08-CC1760B3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334701"/>
            <a:ext cx="4712948" cy="311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37FF9-B235-C741-9FF1-86F3C28D41E5}"/>
              </a:ext>
            </a:extLst>
          </p:cNvPr>
          <p:cNvSpPr txBox="1">
            <a:spLocks/>
          </p:cNvSpPr>
          <p:nvPr/>
        </p:nvSpPr>
        <p:spPr>
          <a:xfrm>
            <a:off x="7202380" y="3042301"/>
            <a:ext cx="2482533" cy="169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Total amount of suicides is over 3x as high among males than it is for females within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2743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D-8C23-2049-B03F-49169F6B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age group variation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D217F-F196-CC4D-9B8B-80B7C52E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271958"/>
            <a:ext cx="45974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5A0E7-7A80-944F-8FF5-C3673674B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90384"/>
              </p:ext>
            </p:extLst>
          </p:nvPr>
        </p:nvGraphicFramePr>
        <p:xfrm>
          <a:off x="6971898" y="2271958"/>
          <a:ext cx="172134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886">
                  <a:extLst>
                    <a:ext uri="{9D8B030D-6E8A-4147-A177-3AD203B41FA5}">
                      <a16:colId xmlns:a16="http://schemas.microsoft.com/office/drawing/2014/main" val="1744419278"/>
                    </a:ext>
                  </a:extLst>
                </a:gridCol>
                <a:gridCol w="796456">
                  <a:extLst>
                    <a:ext uri="{9D8B030D-6E8A-4147-A177-3AD203B41FA5}">
                      <a16:colId xmlns:a16="http://schemas.microsoft.com/office/drawing/2014/main" val="204518234"/>
                    </a:ext>
                  </a:extLst>
                </a:gridCol>
              </a:tblGrid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Suicides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56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5 - 14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7320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15 - 24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808,542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769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1,123,912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33505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35 - 54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2,452,141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66201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55 - 74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1,658,443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2426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653,118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40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B4B6E-18C2-8D43-A6B7-0AD7D94AC16A}"/>
              </a:ext>
            </a:extLst>
          </p:cNvPr>
          <p:cNvSpPr txBox="1">
            <a:spLocks/>
          </p:cNvSpPr>
          <p:nvPr/>
        </p:nvSpPr>
        <p:spPr>
          <a:xfrm>
            <a:off x="6971898" y="4189361"/>
            <a:ext cx="4425905" cy="1696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total amount of suicides is highest among the 35 – 54 and 55 – 74 age groups, but that is to be expected given the largest factor intervals.</a:t>
            </a:r>
          </a:p>
        </p:txBody>
      </p:sp>
    </p:spTree>
    <p:extLst>
      <p:ext uri="{BB962C8B-B14F-4D97-AF65-F5344CB8AC3E}">
        <p14:creationId xmlns:p14="http://schemas.microsoft.com/office/powerpoint/2010/main" val="32346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A1-F76D-784B-9D27-8BF02E2B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country by year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E0EBFF-8CF8-9C4D-A60D-043CC0BB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938"/>
            <a:ext cx="5086672" cy="423889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46520A-46EE-9848-8FB7-170B4784C540}"/>
              </a:ext>
            </a:extLst>
          </p:cNvPr>
          <p:cNvSpPr txBox="1">
            <a:spLocks/>
          </p:cNvSpPr>
          <p:nvPr/>
        </p:nvSpPr>
        <p:spPr>
          <a:xfrm>
            <a:off x="7478331" y="2264938"/>
            <a:ext cx="2482533" cy="423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Russia, Lithuania, and Korea all have the highest suicide rates per country when adjusted for population.  The United States and Russia have the highest raw number of suicide rates within this timeframe</a:t>
            </a:r>
          </a:p>
        </p:txBody>
      </p:sp>
    </p:spTree>
    <p:extLst>
      <p:ext uri="{BB962C8B-B14F-4D97-AF65-F5344CB8AC3E}">
        <p14:creationId xmlns:p14="http://schemas.microsoft.com/office/powerpoint/2010/main" val="16896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118C-E5EF-614E-A2C8-ABD3BFC2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age group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20DCDE-38FD-BE40-AB72-4CE98640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49790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82D6F2-97E4-934A-B993-0716CD1B69EC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all age groups</a:t>
            </a:r>
          </a:p>
        </p:txBody>
      </p:sp>
    </p:spTree>
    <p:extLst>
      <p:ext uri="{BB962C8B-B14F-4D97-AF65-F5344CB8AC3E}">
        <p14:creationId xmlns:p14="http://schemas.microsoft.com/office/powerpoint/2010/main" val="2664159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713</Words>
  <Application>Microsoft Macintosh PowerPoint</Application>
  <PresentationFormat>Widescreen</PresentationFormat>
  <Paragraphs>84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Gill Sans MT</vt:lpstr>
      <vt:lpstr>Parcel</vt:lpstr>
      <vt:lpstr>multinational suicide Analysis</vt:lpstr>
      <vt:lpstr>Table of contents</vt:lpstr>
      <vt:lpstr>Data</vt:lpstr>
      <vt:lpstr>Data Limitations</vt:lpstr>
      <vt:lpstr>Data cleaning</vt:lpstr>
      <vt:lpstr>Exploratory data analysis Gender variation</vt:lpstr>
      <vt:lpstr>Exploratory data analysis age group variation</vt:lpstr>
      <vt:lpstr>Exploratory data analysis Suicides per country by year</vt:lpstr>
      <vt:lpstr>Exploratory data analysis Suicides per age group by year</vt:lpstr>
      <vt:lpstr>Exploratory data analysis Suicides per Gender by year</vt:lpstr>
      <vt:lpstr>USA Exploratory data analysis USA vs non-usa</vt:lpstr>
      <vt:lpstr>USA Exploratory data analysis suicides per age group in the us</vt:lpstr>
      <vt:lpstr>Exploratory data analysis young suicides</vt:lpstr>
      <vt:lpstr>Exploratory data analysis young suicides in the us</vt:lpstr>
      <vt:lpstr>Linear Regression analysis using gdp/capita to predict a country’s suicides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Analysis</dc:title>
  <dc:creator>Strahlman, Mitchell T</dc:creator>
  <cp:lastModifiedBy>Strahlman, Mitchell T</cp:lastModifiedBy>
  <cp:revision>18</cp:revision>
  <dcterms:created xsi:type="dcterms:W3CDTF">2020-09-13T18:51:00Z</dcterms:created>
  <dcterms:modified xsi:type="dcterms:W3CDTF">2020-10-08T14:08:13Z</dcterms:modified>
</cp:coreProperties>
</file>